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55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203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432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1195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110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6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023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267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588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6863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204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01AF97F-4DF0-4F73-8278-BB8323C8DA4C}" type="datetimeFigureOut">
              <a:rPr lang="ru-RU" smtClean="0"/>
              <a:t>01.06.2020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2CDC6E6A-30AB-4DB6-80A6-07B47DE142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57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uk-UA" sz="3200" dirty="0">
                <a:latin typeface="Book Antiqua" panose="02040602050305030304" pitchFamily="18" charset="0"/>
              </a:rPr>
              <a:t>ПРЕЗЕНТАЦІЯ КУРСУ</a:t>
            </a:r>
            <a:r>
              <a:rPr lang="ru-RU" sz="3200" dirty="0">
                <a:latin typeface="Book Antiqua" panose="02040602050305030304" pitchFamily="18" charset="0"/>
              </a:rPr>
              <a:t/>
            </a:r>
            <a:br>
              <a:rPr lang="ru-RU" sz="3200" dirty="0">
                <a:latin typeface="Book Antiqua" panose="02040602050305030304" pitchFamily="18" charset="0"/>
              </a:rPr>
            </a:br>
            <a:r>
              <a:rPr lang="uk-UA" sz="4400" b="1" dirty="0">
                <a:latin typeface="Book Antiqua" panose="02040602050305030304" pitchFamily="18" charset="0"/>
              </a:rPr>
              <a:t> </a:t>
            </a:r>
            <a:r>
              <a:rPr lang="ru-RU" sz="4400" dirty="0">
                <a:latin typeface="Book Antiqua" panose="02040602050305030304" pitchFamily="18" charset="0"/>
              </a:rPr>
              <a:t/>
            </a:r>
            <a:br>
              <a:rPr lang="ru-RU" sz="4400" dirty="0">
                <a:latin typeface="Book Antiqua" panose="02040602050305030304" pitchFamily="18" charset="0"/>
              </a:rPr>
            </a:br>
            <a:r>
              <a:rPr lang="uk-UA" sz="4400" b="1" dirty="0">
                <a:latin typeface="Book Antiqua" panose="02040602050305030304" pitchFamily="18" charset="0"/>
              </a:rPr>
              <a:t>«</a:t>
            </a:r>
            <a:r>
              <a:rPr lang="uk-UA" sz="4400" b="1" dirty="0" smtClean="0">
                <a:latin typeface="Book Antiqua" panose="02040602050305030304" pitchFamily="18" charset="0"/>
              </a:rPr>
              <a:t>ЛІТЕРАТУРА ІСПАНІЇ»</a:t>
            </a:r>
            <a:endParaRPr lang="ru-RU" sz="4400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>
                <a:latin typeface="Book Antiqua" panose="02040602050305030304" pitchFamily="18" charset="0"/>
              </a:rPr>
              <a:t>кандидата філологічних наук, доцента Ткаченко Л.Л.</a:t>
            </a:r>
            <a:endParaRPr lang="ru-RU" dirty="0">
              <a:latin typeface="Book Antiqua" panose="0204060205030503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925" y="2487168"/>
            <a:ext cx="1971560" cy="3438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984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¿</a:t>
            </a:r>
            <a:r>
              <a:rPr lang="en-US" sz="2400" dirty="0" err="1">
                <a:latin typeface="Book Antiqua" panose="02040602050305030304" pitchFamily="18" charset="0"/>
              </a:rPr>
              <a:t>Qué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es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poesía</a:t>
            </a:r>
            <a:r>
              <a:rPr lang="en-US" sz="2400" dirty="0">
                <a:latin typeface="Book Antiqua" panose="02040602050305030304" pitchFamily="18" charset="0"/>
              </a:rPr>
              <a:t>?, dices, </a:t>
            </a:r>
            <a:r>
              <a:rPr lang="en-US" sz="2400" dirty="0" err="1">
                <a:latin typeface="Book Antiqua" panose="02040602050305030304" pitchFamily="18" charset="0"/>
              </a:rPr>
              <a:t>mientras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clavas</a:t>
            </a:r>
            <a:r>
              <a:rPr lang="en-US" sz="2400" dirty="0">
                <a:latin typeface="Book Antiqua" panose="02040602050305030304" pitchFamily="18" charset="0"/>
              </a:rPr>
              <a:t/>
            </a:r>
            <a:br>
              <a:rPr lang="en-US" sz="2400" dirty="0">
                <a:latin typeface="Book Antiqua" panose="02040602050305030304" pitchFamily="18" charset="0"/>
              </a:rPr>
            </a:br>
            <a:r>
              <a:rPr lang="en-US" sz="2400" dirty="0" err="1">
                <a:latin typeface="Book Antiqua" panose="02040602050305030304" pitchFamily="18" charset="0"/>
              </a:rPr>
              <a:t>en</a:t>
            </a:r>
            <a:r>
              <a:rPr lang="en-US" sz="2400" dirty="0">
                <a:latin typeface="Book Antiqua" panose="02040602050305030304" pitchFamily="18" charset="0"/>
              </a:rPr>
              <a:t> mi </a:t>
            </a:r>
            <a:r>
              <a:rPr lang="en-US" sz="2400" dirty="0" err="1">
                <a:latin typeface="Book Antiqua" panose="02040602050305030304" pitchFamily="18" charset="0"/>
              </a:rPr>
              <a:t>pupila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tu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pupila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azul</a:t>
            </a:r>
            <a:r>
              <a:rPr lang="en-US" sz="2400" dirty="0">
                <a:latin typeface="Book Antiqua" panose="02040602050305030304" pitchFamily="18" charset="0"/>
              </a:rPr>
              <a:t>,</a:t>
            </a:r>
            <a:br>
              <a:rPr lang="en-US" sz="2400" dirty="0">
                <a:latin typeface="Book Antiqua" panose="02040602050305030304" pitchFamily="18" charset="0"/>
              </a:rPr>
            </a:br>
            <a:r>
              <a:rPr lang="en-US" sz="2400" dirty="0">
                <a:latin typeface="Book Antiqua" panose="02040602050305030304" pitchFamily="18" charset="0"/>
              </a:rPr>
              <a:t>¡</a:t>
            </a:r>
            <a:r>
              <a:rPr lang="en-US" sz="2400" dirty="0" err="1">
                <a:latin typeface="Book Antiqua" panose="02040602050305030304" pitchFamily="18" charset="0"/>
              </a:rPr>
              <a:t>Qué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es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poesía</a:t>
            </a:r>
            <a:r>
              <a:rPr lang="en-US" sz="2400" dirty="0">
                <a:latin typeface="Book Antiqua" panose="02040602050305030304" pitchFamily="18" charset="0"/>
              </a:rPr>
              <a:t>! ¿Y </a:t>
            </a:r>
            <a:r>
              <a:rPr lang="en-US" sz="2400" dirty="0" err="1">
                <a:latin typeface="Book Antiqua" panose="02040602050305030304" pitchFamily="18" charset="0"/>
              </a:rPr>
              <a:t>tú</a:t>
            </a:r>
            <a:r>
              <a:rPr lang="en-US" sz="2400" dirty="0">
                <a:latin typeface="Book Antiqua" panose="02040602050305030304" pitchFamily="18" charset="0"/>
              </a:rPr>
              <a:t> me lo </a:t>
            </a:r>
            <a:r>
              <a:rPr lang="en-US" sz="2400" dirty="0" err="1">
                <a:latin typeface="Book Antiqua" panose="02040602050305030304" pitchFamily="18" charset="0"/>
              </a:rPr>
              <a:t>preguntas</a:t>
            </a:r>
            <a:r>
              <a:rPr lang="en-US" sz="2400" dirty="0">
                <a:latin typeface="Book Antiqua" panose="02040602050305030304" pitchFamily="18" charset="0"/>
              </a:rPr>
              <a:t>?</a:t>
            </a:r>
            <a:br>
              <a:rPr lang="en-US" sz="2400" dirty="0">
                <a:latin typeface="Book Antiqua" panose="02040602050305030304" pitchFamily="18" charset="0"/>
              </a:rPr>
            </a:br>
            <a:r>
              <a:rPr lang="en-US" sz="2400" dirty="0" err="1">
                <a:latin typeface="Book Antiqua" panose="02040602050305030304" pitchFamily="18" charset="0"/>
              </a:rPr>
              <a:t>Poesía</a:t>
            </a:r>
            <a:r>
              <a:rPr lang="en-US" sz="2400" dirty="0">
                <a:latin typeface="Book Antiqua" panose="02040602050305030304" pitchFamily="18" charset="0"/>
              </a:rPr>
              <a:t>… </a:t>
            </a:r>
            <a:r>
              <a:rPr lang="en-US" sz="2400" dirty="0" err="1">
                <a:latin typeface="Book Antiqua" panose="02040602050305030304" pitchFamily="18" charset="0"/>
              </a:rPr>
              <a:t>eres</a:t>
            </a:r>
            <a:r>
              <a:rPr lang="en-US" sz="2400" dirty="0">
                <a:latin typeface="Book Antiqua" panose="02040602050305030304" pitchFamily="18" charset="0"/>
              </a:rPr>
              <a:t> </a:t>
            </a:r>
            <a:r>
              <a:rPr lang="en-US" sz="2400" dirty="0" err="1">
                <a:latin typeface="Book Antiqua" panose="02040602050305030304" pitchFamily="18" charset="0"/>
              </a:rPr>
              <a:t>tú</a:t>
            </a:r>
            <a:r>
              <a:rPr lang="en-US" sz="2400" dirty="0">
                <a:latin typeface="Book Antiqua" panose="02040602050305030304" pitchFamily="18" charset="0"/>
              </a:rPr>
              <a:t>.</a:t>
            </a:r>
            <a:r>
              <a:rPr lang="en-US" sz="2400" b="1" dirty="0">
                <a:latin typeface="Book Antiqua" panose="02040602050305030304" pitchFamily="18" charset="0"/>
              </a:rPr>
              <a:t> </a:t>
            </a:r>
            <a:r>
              <a:rPr lang="en-US" sz="2400" b="1" dirty="0" smtClean="0">
                <a:latin typeface="Book Antiqua" panose="02040602050305030304" pitchFamily="18" charset="0"/>
              </a:rPr>
              <a:t/>
            </a:r>
            <a:br>
              <a:rPr lang="en-US" sz="2400" b="1" dirty="0" smtClean="0">
                <a:latin typeface="Book Antiqua" panose="02040602050305030304" pitchFamily="18" charset="0"/>
              </a:rPr>
            </a:br>
            <a:r>
              <a:rPr lang="ru-RU" sz="2400" dirty="0">
                <a:latin typeface="Book Antiqua" panose="02040602050305030304" pitchFamily="18" charset="0"/>
              </a:rPr>
              <a:t/>
            </a:r>
            <a:br>
              <a:rPr lang="ru-RU" sz="2400" dirty="0">
                <a:latin typeface="Book Antiqua" panose="02040602050305030304" pitchFamily="18" charset="0"/>
              </a:rPr>
            </a:br>
            <a:r>
              <a:rPr lang="en-US" sz="2400" dirty="0">
                <a:latin typeface="Book Antiqua" panose="02040602050305030304" pitchFamily="18" charset="0"/>
              </a:rPr>
              <a:t>(Gustavo Adolfo </a:t>
            </a:r>
            <a:r>
              <a:rPr lang="en-US" sz="2400" dirty="0" err="1">
                <a:latin typeface="Book Antiqua" panose="02040602050305030304" pitchFamily="18" charset="0"/>
              </a:rPr>
              <a:t>Bécquer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i="1" dirty="0">
                <a:latin typeface="Book Antiqua" panose="02040602050305030304" pitchFamily="18" charset="0"/>
              </a:rPr>
              <a:t>Rima XXI</a:t>
            </a:r>
            <a:r>
              <a:rPr lang="en-US" sz="2400" dirty="0" smtClean="0">
                <a:latin typeface="Book Antiqua" panose="02040602050305030304" pitchFamily="18" charset="0"/>
              </a:rPr>
              <a:t>)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0980" y="297180"/>
            <a:ext cx="7315200" cy="5120640"/>
          </a:xfrm>
        </p:spPr>
        <p:txBody>
          <a:bodyPr/>
          <a:lstStyle/>
          <a:p>
            <a:r>
              <a:rPr lang="uk-UA" b="1" dirty="0">
                <a:latin typeface="Book Antiqua" panose="02040602050305030304" pitchFamily="18" charset="0"/>
              </a:rPr>
              <a:t>Ваша майбутня спеціальність </a:t>
            </a:r>
            <a:r>
              <a:rPr lang="uk-UA" dirty="0">
                <a:latin typeface="Book Antiqua" panose="02040602050305030304" pitchFamily="18" charset="0"/>
              </a:rPr>
              <a:t>– вчитель іспанської мови і літератури. Хоча ви вивчаєте  певних письменників і поетів у курсах світової літератури,  при вивченні курсу </a:t>
            </a:r>
            <a:r>
              <a:rPr lang="uk-UA" i="1" dirty="0">
                <a:latin typeface="Book Antiqua" panose="02040602050305030304" pitchFamily="18" charset="0"/>
              </a:rPr>
              <a:t>«Література Іспанії» </a:t>
            </a:r>
            <a:r>
              <a:rPr lang="uk-UA" dirty="0">
                <a:latin typeface="Book Antiqua" panose="02040602050305030304" pitchFamily="18" charset="0"/>
              </a:rPr>
              <a:t>ви дізнаєтесь про багатьох інших іспанських авторів і прочитаєте цілі твори або їх фрагменти мовою оригіналу</a:t>
            </a:r>
            <a:r>
              <a:rPr lang="uk-UA" dirty="0" smtClean="0">
                <a:latin typeface="Book Antiqua" panose="02040602050305030304" pitchFamily="18" charset="0"/>
              </a:rPr>
              <a:t>.</a:t>
            </a:r>
            <a:endParaRPr lang="en-US" dirty="0" smtClean="0">
              <a:latin typeface="Book Antiqua" panose="02040602050305030304" pitchFamily="18" charset="0"/>
            </a:endParaRPr>
          </a:p>
          <a:p>
            <a:endParaRPr lang="ru-RU" dirty="0">
              <a:latin typeface="Book Antiqua" panose="02040602050305030304" pitchFamily="18" charset="0"/>
            </a:endParaRPr>
          </a:p>
          <a:p>
            <a:r>
              <a:rPr lang="uk-UA" b="1" dirty="0">
                <a:latin typeface="Book Antiqua" panose="02040602050305030304" pitchFamily="18" charset="0"/>
              </a:rPr>
              <a:t>Мета курсу </a:t>
            </a:r>
            <a:r>
              <a:rPr lang="uk-UA" dirty="0">
                <a:latin typeface="Book Antiqua" panose="02040602050305030304" pitchFamily="18" charset="0"/>
              </a:rPr>
              <a:t>«Література Іспанії» – надати студентам цілісне уявлення про літературу Іспанії в контексті тієї чи іншої історичної епохи, ознайомити їх з основними літературними процесами, виділити особливості творчого спадку найвидатніших письменників доби. 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268" y="4357992"/>
            <a:ext cx="5175504" cy="258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227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0708" y="864108"/>
            <a:ext cx="7315200" cy="5120640"/>
          </a:xfrm>
        </p:spPr>
        <p:txBody>
          <a:bodyPr/>
          <a:lstStyle/>
          <a:p>
            <a:r>
              <a:rPr lang="uk-UA" b="1" dirty="0">
                <a:latin typeface="Book Antiqua" panose="02040602050305030304" pitchFamily="18" charset="0"/>
              </a:rPr>
              <a:t>Цей курс вчить студентів</a:t>
            </a:r>
            <a:r>
              <a:rPr lang="uk-UA" dirty="0">
                <a:latin typeface="Book Antiqua" panose="02040602050305030304" pitchFamily="18" charset="0"/>
              </a:rPr>
              <a:t> самостійно аналізувати художній твір, визначати його основну ідею, сюжет та композицію, стилістичні засоби створення художнього образу.</a:t>
            </a:r>
            <a:endParaRPr lang="ru-RU" dirty="0">
              <a:latin typeface="Book Antiqua" panose="02040602050305030304" pitchFamily="18" charset="0"/>
            </a:endParaRPr>
          </a:p>
          <a:p>
            <a:r>
              <a:rPr lang="uk-UA" b="1" dirty="0">
                <a:latin typeface="Book Antiqua" panose="02040602050305030304" pitchFamily="18" charset="0"/>
              </a:rPr>
              <a:t>Читання та обговорення </a:t>
            </a:r>
            <a:r>
              <a:rPr lang="uk-UA" dirty="0">
                <a:latin typeface="Book Antiqua" panose="02040602050305030304" pitchFamily="18" charset="0"/>
              </a:rPr>
              <a:t>художнього твору сприяє удосконаленню навичок володіння іспанською мовою, поповненню лексичного запасу студентів</a:t>
            </a:r>
            <a:r>
              <a:rPr lang="uk-UA" dirty="0" smtClean="0">
                <a:latin typeface="Book Antiqua" panose="02040602050305030304" pitchFamily="18" charset="0"/>
              </a:rPr>
              <a:t>.</a:t>
            </a:r>
            <a:endParaRPr lang="ru-RU" dirty="0" smtClean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8" y="1949958"/>
            <a:ext cx="3259623" cy="294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206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latin typeface="Book Antiqua" panose="02040602050305030304" pitchFamily="18" charset="0"/>
              </a:rPr>
              <a:t>Програма курсу передбачає вивчення іспанської літератури </a:t>
            </a:r>
            <a:r>
              <a:rPr lang="uk-UA" b="1" dirty="0" smtClean="0">
                <a:latin typeface="Book Antiqua" panose="02040602050305030304" pitchFamily="18" charset="0"/>
              </a:rPr>
              <a:t>від Середньовіччя до середини 20 століття</a:t>
            </a:r>
            <a:r>
              <a:rPr lang="uk-UA" dirty="0" smtClean="0">
                <a:latin typeface="Book Antiqua" panose="02040602050305030304" pitchFamily="18" charset="0"/>
              </a:rPr>
              <a:t>. Ви маєте отримати чітке розуміння естетичних принципів іспанської літератури епох Відродження, Бароко, Просвітництва, Романтизму, Реалізму, Натуралізму, Модернізму та Авангардизму. </a:t>
            </a:r>
            <a:endParaRPr lang="ru-RU" dirty="0" smtClean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19" y="1316243"/>
            <a:ext cx="3027834" cy="4554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696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48844" y="864108"/>
            <a:ext cx="7315200" cy="512064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latin typeface="Book Antiqua" panose="02040602050305030304" pitchFamily="18" charset="0"/>
              </a:rPr>
              <a:t>Francisco de </a:t>
            </a:r>
            <a:r>
              <a:rPr lang="en-US" sz="2400" b="1" dirty="0" err="1">
                <a:latin typeface="Book Antiqua" panose="02040602050305030304" pitchFamily="18" charset="0"/>
              </a:rPr>
              <a:t>Quevedo</a:t>
            </a:r>
            <a:r>
              <a:rPr lang="en-US" sz="2400" dirty="0">
                <a:latin typeface="Book Antiqua" panose="02040602050305030304" pitchFamily="18" charset="0"/>
              </a:rPr>
              <a:t>, </a:t>
            </a:r>
            <a:r>
              <a:rPr lang="en-US" sz="2400" b="1" i="1" dirty="0" err="1">
                <a:latin typeface="Book Antiqua" panose="02040602050305030304" pitchFamily="18" charset="0"/>
              </a:rPr>
              <a:t>Definición</a:t>
            </a:r>
            <a:r>
              <a:rPr lang="en-US" sz="2400" b="1" i="1" dirty="0">
                <a:latin typeface="Book Antiqua" panose="02040602050305030304" pitchFamily="18" charset="0"/>
              </a:rPr>
              <a:t> del </a:t>
            </a:r>
            <a:r>
              <a:rPr lang="en-US" sz="2400" b="1" i="1" dirty="0" err="1" smtClean="0">
                <a:latin typeface="Book Antiqua" panose="02040602050305030304" pitchFamily="18" charset="0"/>
              </a:rPr>
              <a:t>amor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hielo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abrasador</a:t>
            </a:r>
            <a:r>
              <a:rPr lang="en-US" dirty="0">
                <a:latin typeface="Book Antiqua" panose="02040602050305030304" pitchFamily="18" charset="0"/>
              </a:rPr>
              <a:t>, </a:t>
            </a: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fuego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helado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herida</a:t>
            </a:r>
            <a:r>
              <a:rPr lang="en-US" dirty="0">
                <a:latin typeface="Book Antiqua" panose="02040602050305030304" pitchFamily="18" charset="0"/>
              </a:rPr>
              <a:t> que </a:t>
            </a:r>
            <a:r>
              <a:rPr lang="en-US" dirty="0" err="1">
                <a:latin typeface="Book Antiqua" panose="02040602050305030304" pitchFamily="18" charset="0"/>
              </a:rPr>
              <a:t>duele</a:t>
            </a:r>
            <a:r>
              <a:rPr lang="en-US" dirty="0">
                <a:latin typeface="Book Antiqua" panose="02040602050305030304" pitchFamily="18" charset="0"/>
              </a:rPr>
              <a:t> y no se </a:t>
            </a:r>
            <a:r>
              <a:rPr lang="en-US" dirty="0" err="1">
                <a:latin typeface="Book Antiqua" panose="02040602050305030304" pitchFamily="18" charset="0"/>
              </a:rPr>
              <a:t>siente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un </a:t>
            </a:r>
            <a:r>
              <a:rPr lang="en-US" dirty="0" err="1">
                <a:latin typeface="Book Antiqua" panose="02040602050305030304" pitchFamily="18" charset="0"/>
              </a:rPr>
              <a:t>soñado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bien</a:t>
            </a:r>
            <a:r>
              <a:rPr lang="en-US" dirty="0">
                <a:latin typeface="Book Antiqua" panose="02040602050305030304" pitchFamily="18" charset="0"/>
              </a:rPr>
              <a:t>, un mal </a:t>
            </a:r>
            <a:r>
              <a:rPr lang="en-US" dirty="0" err="1">
                <a:latin typeface="Book Antiqua" panose="02040602050305030304" pitchFamily="18" charset="0"/>
              </a:rPr>
              <a:t>presente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un breve </a:t>
            </a:r>
            <a:r>
              <a:rPr lang="en-US" dirty="0" err="1">
                <a:latin typeface="Book Antiqua" panose="02040602050305030304" pitchFamily="18" charset="0"/>
              </a:rPr>
              <a:t>descanso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muy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cansado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un </a:t>
            </a:r>
            <a:r>
              <a:rPr lang="en-US" dirty="0" err="1">
                <a:latin typeface="Book Antiqua" panose="02040602050305030304" pitchFamily="18" charset="0"/>
              </a:rPr>
              <a:t>descuido</a:t>
            </a:r>
            <a:r>
              <a:rPr lang="en-US" dirty="0">
                <a:latin typeface="Book Antiqua" panose="02040602050305030304" pitchFamily="18" charset="0"/>
              </a:rPr>
              <a:t> que </a:t>
            </a:r>
            <a:r>
              <a:rPr lang="en-US" dirty="0" err="1">
                <a:latin typeface="Book Antiqua" panose="02040602050305030304" pitchFamily="18" charset="0"/>
              </a:rPr>
              <a:t>nos</a:t>
            </a:r>
            <a:r>
              <a:rPr lang="en-US" dirty="0">
                <a:latin typeface="Book Antiqua" panose="02040602050305030304" pitchFamily="18" charset="0"/>
              </a:rPr>
              <a:t> da </a:t>
            </a:r>
            <a:r>
              <a:rPr lang="en-US" dirty="0" err="1">
                <a:latin typeface="Book Antiqua" panose="02040602050305030304" pitchFamily="18" charset="0"/>
              </a:rPr>
              <a:t>cuidado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un </a:t>
            </a:r>
            <a:r>
              <a:rPr lang="en-US" dirty="0" err="1">
                <a:latin typeface="Book Antiqua" panose="02040602050305030304" pitchFamily="18" charset="0"/>
              </a:rPr>
              <a:t>cobarde</a:t>
            </a:r>
            <a:r>
              <a:rPr lang="en-US" dirty="0">
                <a:latin typeface="Book Antiqua" panose="02040602050305030304" pitchFamily="18" charset="0"/>
              </a:rPr>
              <a:t> con </a:t>
            </a:r>
            <a:r>
              <a:rPr lang="en-US" dirty="0" err="1">
                <a:latin typeface="Book Antiqua" panose="02040602050305030304" pitchFamily="18" charset="0"/>
              </a:rPr>
              <a:t>nombre</a:t>
            </a:r>
            <a:r>
              <a:rPr lang="en-US" dirty="0">
                <a:latin typeface="Book Antiqua" panose="02040602050305030304" pitchFamily="18" charset="0"/>
              </a:rPr>
              <a:t> de </a:t>
            </a:r>
            <a:r>
              <a:rPr lang="en-US" dirty="0" err="1">
                <a:latin typeface="Book Antiqua" panose="02040602050305030304" pitchFamily="18" charset="0"/>
              </a:rPr>
              <a:t>valiente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un </a:t>
            </a:r>
            <a:r>
              <a:rPr lang="en-US" dirty="0" err="1">
                <a:latin typeface="Book Antiqua" panose="02040602050305030304" pitchFamily="18" charset="0"/>
              </a:rPr>
              <a:t>andar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solitario</a:t>
            </a:r>
            <a:r>
              <a:rPr lang="en-US" dirty="0">
                <a:latin typeface="Book Antiqua" panose="02040602050305030304" pitchFamily="18" charset="0"/>
              </a:rPr>
              <a:t> entre la </a:t>
            </a:r>
            <a:r>
              <a:rPr lang="en-US" dirty="0" err="1">
                <a:latin typeface="Book Antiqua" panose="02040602050305030304" pitchFamily="18" charset="0"/>
              </a:rPr>
              <a:t>gente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un </a:t>
            </a:r>
            <a:r>
              <a:rPr lang="en-US" dirty="0" err="1">
                <a:latin typeface="Book Antiqua" panose="02040602050305030304" pitchFamily="18" charset="0"/>
              </a:rPr>
              <a:t>amar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solamente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ser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amado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una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libertad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encarcelada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que dura hasta el </a:t>
            </a:r>
            <a:r>
              <a:rPr lang="en-US" dirty="0" err="1">
                <a:latin typeface="Book Antiqua" panose="02040602050305030304" pitchFamily="18" charset="0"/>
              </a:rPr>
              <a:t>postrero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paroxismo</a:t>
            </a:r>
            <a:r>
              <a:rPr lang="en-US" dirty="0">
                <a:latin typeface="Book Antiqua" panose="02040602050305030304" pitchFamily="18" charset="0"/>
              </a:rPr>
              <a:t>;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enfermedad</a:t>
            </a:r>
            <a:r>
              <a:rPr lang="en-US" dirty="0">
                <a:latin typeface="Book Antiqua" panose="02040602050305030304" pitchFamily="18" charset="0"/>
              </a:rPr>
              <a:t> que </a:t>
            </a:r>
            <a:r>
              <a:rPr lang="en-US" dirty="0" err="1">
                <a:latin typeface="Book Antiqua" panose="02040602050305030304" pitchFamily="18" charset="0"/>
              </a:rPr>
              <a:t>crece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si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curada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Éste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el </a:t>
            </a:r>
            <a:r>
              <a:rPr lang="en-US" dirty="0" err="1">
                <a:latin typeface="Book Antiqua" panose="02040602050305030304" pitchFamily="18" charset="0"/>
              </a:rPr>
              <a:t>niño</a:t>
            </a:r>
            <a:r>
              <a:rPr lang="en-US" dirty="0">
                <a:latin typeface="Book Antiqua" panose="02040602050305030304" pitchFamily="18" charset="0"/>
              </a:rPr>
              <a:t> Amor, </a:t>
            </a:r>
            <a:r>
              <a:rPr lang="en-US" dirty="0" err="1">
                <a:latin typeface="Book Antiqua" panose="02040602050305030304" pitchFamily="18" charset="0"/>
              </a:rPr>
              <a:t>éste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su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abismo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¿</a:t>
            </a:r>
            <a:r>
              <a:rPr lang="en-US" dirty="0" err="1">
                <a:latin typeface="Book Antiqua" panose="02040602050305030304" pitchFamily="18" charset="0"/>
              </a:rPr>
              <a:t>Mirad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cuál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amistad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tendrá</a:t>
            </a:r>
            <a:r>
              <a:rPr lang="en-US" dirty="0">
                <a:latin typeface="Book Antiqua" panose="02040602050305030304" pitchFamily="18" charset="0"/>
              </a:rPr>
              <a:t> con nada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el que </a:t>
            </a:r>
            <a:r>
              <a:rPr lang="en-US" dirty="0" err="1">
                <a:latin typeface="Book Antiqua" panose="02040602050305030304" pitchFamily="18" charset="0"/>
              </a:rPr>
              <a:t>en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todo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contrario</a:t>
            </a:r>
            <a:r>
              <a:rPr lang="en-US" dirty="0">
                <a:latin typeface="Book Antiqua" panose="02040602050305030304" pitchFamily="18" charset="0"/>
              </a:rPr>
              <a:t> de </a:t>
            </a:r>
            <a:r>
              <a:rPr lang="en-US" dirty="0" err="1">
                <a:latin typeface="Book Antiqua" panose="02040602050305030304" pitchFamily="18" charset="0"/>
              </a:rPr>
              <a:t>sí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mismo</a:t>
            </a:r>
            <a:r>
              <a:rPr lang="en-US" dirty="0">
                <a:latin typeface="Book Antiqua" panose="02040602050305030304" pitchFamily="18" charset="0"/>
              </a:rPr>
              <a:t>!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57" y="915860"/>
            <a:ext cx="2534444" cy="506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4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2852" y="864108"/>
            <a:ext cx="7315200" cy="512064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err="1">
                <a:latin typeface="Book Antiqua" panose="02040602050305030304" pitchFamily="18" charset="0"/>
              </a:rPr>
              <a:t>Rosalía</a:t>
            </a:r>
            <a:r>
              <a:rPr lang="en-US" sz="2400" b="1" dirty="0">
                <a:latin typeface="Book Antiqua" panose="02040602050305030304" pitchFamily="18" charset="0"/>
              </a:rPr>
              <a:t> de Castro, </a:t>
            </a:r>
            <a:r>
              <a:rPr lang="en-US" sz="2400" b="1" i="1" dirty="0" err="1">
                <a:latin typeface="Book Antiqua" panose="02040602050305030304" pitchFamily="18" charset="0"/>
              </a:rPr>
              <a:t>Orillas</a:t>
            </a:r>
            <a:r>
              <a:rPr lang="en-US" sz="2400" b="1" i="1" dirty="0">
                <a:latin typeface="Book Antiqua" panose="02040602050305030304" pitchFamily="18" charset="0"/>
              </a:rPr>
              <a:t> del </a:t>
            </a:r>
            <a:r>
              <a:rPr lang="en-US" sz="2400" b="1" i="1" dirty="0" err="1">
                <a:latin typeface="Book Antiqua" panose="02040602050305030304" pitchFamily="18" charset="0"/>
              </a:rPr>
              <a:t>Sar</a:t>
            </a:r>
            <a:endParaRPr lang="ru-RU" sz="24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A </a:t>
            </a:r>
            <a:r>
              <a:rPr lang="en-US" dirty="0" err="1">
                <a:latin typeface="Book Antiqua" panose="02040602050305030304" pitchFamily="18" charset="0"/>
              </a:rPr>
              <a:t>través</a:t>
            </a:r>
            <a:r>
              <a:rPr lang="en-US" dirty="0">
                <a:latin typeface="Book Antiqua" panose="02040602050305030304" pitchFamily="18" charset="0"/>
              </a:rPr>
              <a:t> del </a:t>
            </a:r>
            <a:r>
              <a:rPr lang="en-US" dirty="0" err="1">
                <a:latin typeface="Book Antiqua" panose="02040602050305030304" pitchFamily="18" charset="0"/>
              </a:rPr>
              <a:t>follaje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perenne</a:t>
            </a:r>
            <a:r>
              <a:rPr lang="en-US" dirty="0">
                <a:latin typeface="Book Antiqua" panose="02040602050305030304" pitchFamily="18" charset="0"/>
              </a:rPr>
              <a:t/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Que </a:t>
            </a:r>
            <a:r>
              <a:rPr lang="en-US" dirty="0" err="1">
                <a:latin typeface="Book Antiqua" panose="02040602050305030304" pitchFamily="18" charset="0"/>
              </a:rPr>
              <a:t>oír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deja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rumores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extraños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Y entre un mar de </a:t>
            </a:r>
            <a:r>
              <a:rPr lang="en-US" dirty="0" err="1">
                <a:latin typeface="Book Antiqua" panose="02040602050305030304" pitchFamily="18" charset="0"/>
              </a:rPr>
              <a:t>ondulante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verdura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Amorosa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mansión</a:t>
            </a:r>
            <a:r>
              <a:rPr lang="en-US" dirty="0">
                <a:latin typeface="Book Antiqua" panose="02040602050305030304" pitchFamily="18" charset="0"/>
              </a:rPr>
              <a:t> de </a:t>
            </a:r>
            <a:r>
              <a:rPr lang="en-US" dirty="0" err="1">
                <a:latin typeface="Book Antiqua" panose="02040602050305030304" pitchFamily="18" charset="0"/>
              </a:rPr>
              <a:t>los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pájaros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Desde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mis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ventanas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veo</a:t>
            </a:r>
            <a:r>
              <a:rPr lang="en-US" dirty="0">
                <a:latin typeface="Book Antiqua" panose="02040602050305030304" pitchFamily="18" charset="0"/>
              </a:rPr>
              <a:t/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El </a:t>
            </a:r>
            <a:r>
              <a:rPr lang="en-US" dirty="0" err="1">
                <a:latin typeface="Book Antiqua" panose="02040602050305030304" pitchFamily="18" charset="0"/>
              </a:rPr>
              <a:t>templo</a:t>
            </a:r>
            <a:r>
              <a:rPr lang="en-US" dirty="0">
                <a:latin typeface="Book Antiqua" panose="02040602050305030304" pitchFamily="18" charset="0"/>
              </a:rPr>
              <a:t> que </a:t>
            </a:r>
            <a:r>
              <a:rPr lang="en-US" dirty="0" err="1">
                <a:latin typeface="Book Antiqua" panose="02040602050305030304" pitchFamily="18" charset="0"/>
              </a:rPr>
              <a:t>quise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tanto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endParaRPr lang="ru-RU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Book Antiqua" panose="02040602050305030304" pitchFamily="18" charset="0"/>
              </a:rPr>
              <a:t>El </a:t>
            </a:r>
            <a:r>
              <a:rPr lang="en-US" dirty="0" err="1">
                <a:latin typeface="Book Antiqua" panose="02040602050305030304" pitchFamily="18" charset="0"/>
              </a:rPr>
              <a:t>templo</a:t>
            </a:r>
            <a:r>
              <a:rPr lang="en-US" dirty="0">
                <a:latin typeface="Book Antiqua" panose="02040602050305030304" pitchFamily="18" charset="0"/>
              </a:rPr>
              <a:t> que </a:t>
            </a:r>
            <a:r>
              <a:rPr lang="en-US" dirty="0" err="1">
                <a:latin typeface="Book Antiqua" panose="02040602050305030304" pitchFamily="18" charset="0"/>
              </a:rPr>
              <a:t>tanto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quise</a:t>
            </a:r>
            <a:r>
              <a:rPr lang="en-US" dirty="0">
                <a:latin typeface="Book Antiqua" panose="02040602050305030304" pitchFamily="18" charset="0"/>
              </a:rPr>
              <a:t>…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Pues</a:t>
            </a:r>
            <a:r>
              <a:rPr lang="en-US" dirty="0">
                <a:latin typeface="Book Antiqua" panose="02040602050305030304" pitchFamily="18" charset="0"/>
              </a:rPr>
              <a:t> no </a:t>
            </a:r>
            <a:r>
              <a:rPr lang="en-US" dirty="0" err="1">
                <a:latin typeface="Book Antiqua" panose="02040602050305030304" pitchFamily="18" charset="0"/>
              </a:rPr>
              <a:t>sé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decir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ya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si</a:t>
            </a:r>
            <a:r>
              <a:rPr lang="en-US" dirty="0">
                <a:latin typeface="Book Antiqua" panose="02040602050305030304" pitchFamily="18" charset="0"/>
              </a:rPr>
              <a:t> le </a:t>
            </a:r>
            <a:r>
              <a:rPr lang="en-US" dirty="0" err="1">
                <a:latin typeface="Book Antiqua" panose="02040602050305030304" pitchFamily="18" charset="0"/>
              </a:rPr>
              <a:t>quiero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Que </a:t>
            </a:r>
            <a:r>
              <a:rPr lang="en-US" dirty="0" err="1">
                <a:latin typeface="Book Antiqua" panose="02040602050305030304" pitchFamily="18" charset="0"/>
              </a:rPr>
              <a:t>en</a:t>
            </a:r>
            <a:r>
              <a:rPr lang="en-US" dirty="0">
                <a:latin typeface="Book Antiqua" panose="02040602050305030304" pitchFamily="18" charset="0"/>
              </a:rPr>
              <a:t> el </a:t>
            </a:r>
            <a:r>
              <a:rPr lang="en-US" dirty="0" err="1">
                <a:latin typeface="Book Antiqua" panose="02040602050305030304" pitchFamily="18" charset="0"/>
              </a:rPr>
              <a:t>rudo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vaivén</a:t>
            </a:r>
            <a:r>
              <a:rPr lang="en-US" dirty="0">
                <a:latin typeface="Book Antiqua" panose="02040602050305030304" pitchFamily="18" charset="0"/>
              </a:rPr>
              <a:t> que sin </a:t>
            </a:r>
            <a:r>
              <a:rPr lang="en-US" dirty="0" err="1">
                <a:latin typeface="Book Antiqua" panose="02040602050305030304" pitchFamily="18" charset="0"/>
              </a:rPr>
              <a:t>tregua</a:t>
            </a:r>
            <a:r>
              <a:rPr lang="en-US" dirty="0">
                <a:latin typeface="Book Antiqua" panose="02040602050305030304" pitchFamily="18" charset="0"/>
              </a:rPr>
              <a:t/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Se </a:t>
            </a:r>
            <a:r>
              <a:rPr lang="en-US" dirty="0" err="1">
                <a:latin typeface="Book Antiqua" panose="02040602050305030304" pitchFamily="18" charset="0"/>
              </a:rPr>
              <a:t>agitan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mis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pensamientos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Dudo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si</a:t>
            </a:r>
            <a:r>
              <a:rPr lang="en-US" dirty="0">
                <a:latin typeface="Book Antiqua" panose="02040602050305030304" pitchFamily="18" charset="0"/>
              </a:rPr>
              <a:t> el </a:t>
            </a:r>
            <a:r>
              <a:rPr lang="en-US" dirty="0" err="1">
                <a:latin typeface="Book Antiqua" panose="02040602050305030304" pitchFamily="18" charset="0"/>
              </a:rPr>
              <a:t>rencor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adusto</a:t>
            </a:r>
            <a:r>
              <a:rPr lang="en-US" dirty="0">
                <a:latin typeface="Book Antiqua" panose="02040602050305030304" pitchFamily="18" charset="0"/>
              </a:rPr>
              <a:t/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Vive </a:t>
            </a:r>
            <a:r>
              <a:rPr lang="en-US" dirty="0" err="1">
                <a:latin typeface="Book Antiqua" panose="02040602050305030304" pitchFamily="18" charset="0"/>
              </a:rPr>
              <a:t>unido</a:t>
            </a:r>
            <a:r>
              <a:rPr lang="en-US" dirty="0">
                <a:latin typeface="Book Antiqua" panose="02040602050305030304" pitchFamily="18" charset="0"/>
              </a:rPr>
              <a:t> al </a:t>
            </a:r>
            <a:r>
              <a:rPr lang="en-US" dirty="0" err="1">
                <a:latin typeface="Book Antiqua" panose="02040602050305030304" pitchFamily="18" charset="0"/>
              </a:rPr>
              <a:t>amor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en</a:t>
            </a:r>
            <a:r>
              <a:rPr lang="en-US" dirty="0">
                <a:latin typeface="Book Antiqua" panose="02040602050305030304" pitchFamily="18" charset="0"/>
              </a:rPr>
              <a:t> mi </a:t>
            </a:r>
            <a:r>
              <a:rPr lang="en-US" dirty="0" err="1">
                <a:latin typeface="Book Antiqua" panose="02040602050305030304" pitchFamily="18" charset="0"/>
              </a:rPr>
              <a:t>pecho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7568" y="1316736"/>
            <a:ext cx="3959352" cy="3959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445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6548" y="864108"/>
            <a:ext cx="7315200" cy="5120640"/>
          </a:xfrm>
        </p:spPr>
        <p:txBody>
          <a:bodyPr/>
          <a:lstStyle/>
          <a:p>
            <a:pPr marL="0" indent="0" fontAlgn="base">
              <a:buNone/>
            </a:pPr>
            <a:r>
              <a:rPr lang="en-US" sz="2400" b="1" dirty="0">
                <a:latin typeface="Book Antiqua" panose="02040602050305030304" pitchFamily="18" charset="0"/>
              </a:rPr>
              <a:t>Rubén </a:t>
            </a:r>
            <a:r>
              <a:rPr lang="en-US" sz="2400" b="1" dirty="0" err="1">
                <a:latin typeface="Book Antiqua" panose="02040602050305030304" pitchFamily="18" charset="0"/>
              </a:rPr>
              <a:t>Darío</a:t>
            </a:r>
            <a:r>
              <a:rPr lang="en-US" sz="2400" b="1" dirty="0">
                <a:latin typeface="Book Antiqua" panose="02040602050305030304" pitchFamily="18" charset="0"/>
              </a:rPr>
              <a:t>,  </a:t>
            </a:r>
            <a:r>
              <a:rPr lang="en-US" sz="2400" b="1" i="1" dirty="0" err="1">
                <a:latin typeface="Book Antiqua" panose="02040602050305030304" pitchFamily="18" charset="0"/>
              </a:rPr>
              <a:t>Amo</a:t>
            </a:r>
            <a:r>
              <a:rPr lang="en-US" sz="2400" b="1" i="1" dirty="0">
                <a:latin typeface="Book Antiqua" panose="02040602050305030304" pitchFamily="18" charset="0"/>
              </a:rPr>
              <a:t>, </a:t>
            </a:r>
            <a:r>
              <a:rPr lang="en-US" sz="2400" b="1" i="1" dirty="0" err="1" smtClean="0">
                <a:latin typeface="Book Antiqua" panose="02040602050305030304" pitchFamily="18" charset="0"/>
              </a:rPr>
              <a:t>amas</a:t>
            </a:r>
            <a:endParaRPr lang="en-US" sz="2400" b="1" i="1" dirty="0" smtClean="0">
              <a:latin typeface="Book Antiqua" panose="02040602050305030304" pitchFamily="18" charset="0"/>
            </a:endParaRPr>
          </a:p>
          <a:p>
            <a:pPr marL="0" indent="0" algn="ctr" fontAlgn="base">
              <a:buNone/>
            </a:pPr>
            <a:endParaRPr lang="ru-RU" dirty="0">
              <a:latin typeface="Book Antiqua" panose="02040602050305030304" pitchFamily="18" charset="0"/>
            </a:endParaRPr>
          </a:p>
          <a:p>
            <a:pPr marL="0" indent="0" fontAlgn="base">
              <a:buNone/>
            </a:pPr>
            <a:r>
              <a:rPr lang="en-US" dirty="0">
                <a:latin typeface="Book Antiqua" panose="02040602050305030304" pitchFamily="18" charset="0"/>
              </a:rPr>
              <a:t>Amar, </a:t>
            </a:r>
            <a:r>
              <a:rPr lang="en-US" dirty="0" err="1">
                <a:latin typeface="Book Antiqua" panose="02040602050305030304" pitchFamily="18" charset="0"/>
              </a:rPr>
              <a:t>amar</a:t>
            </a:r>
            <a:r>
              <a:rPr lang="en-US" dirty="0">
                <a:latin typeface="Book Antiqua" panose="02040602050305030304" pitchFamily="18" charset="0"/>
              </a:rPr>
              <a:t>, </a:t>
            </a:r>
            <a:r>
              <a:rPr lang="en-US" dirty="0" err="1">
                <a:latin typeface="Book Antiqua" panose="02040602050305030304" pitchFamily="18" charset="0"/>
              </a:rPr>
              <a:t>amar</a:t>
            </a:r>
            <a:r>
              <a:rPr lang="en-US" dirty="0">
                <a:latin typeface="Book Antiqua" panose="02040602050305030304" pitchFamily="18" charset="0"/>
              </a:rPr>
              <a:t>, </a:t>
            </a:r>
            <a:r>
              <a:rPr lang="en-US" dirty="0" err="1">
                <a:latin typeface="Book Antiqua" panose="02040602050305030304" pitchFamily="18" charset="0"/>
              </a:rPr>
              <a:t>amar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siempre</a:t>
            </a:r>
            <a:r>
              <a:rPr lang="en-US" dirty="0">
                <a:latin typeface="Book Antiqua" panose="02040602050305030304" pitchFamily="18" charset="0"/>
              </a:rPr>
              <a:t>, con </a:t>
            </a:r>
            <a:r>
              <a:rPr lang="en-US" dirty="0" err="1">
                <a:latin typeface="Book Antiqua" panose="02040602050305030304" pitchFamily="18" charset="0"/>
              </a:rPr>
              <a:t>todo</a:t>
            </a:r>
            <a:r>
              <a:rPr lang="en-US" dirty="0">
                <a:latin typeface="Book Antiqua" panose="02040602050305030304" pitchFamily="18" charset="0"/>
              </a:rPr>
              <a:t/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el </a:t>
            </a:r>
            <a:r>
              <a:rPr lang="en-US" dirty="0" err="1">
                <a:latin typeface="Book Antiqua" panose="02040602050305030304" pitchFamily="18" charset="0"/>
              </a:rPr>
              <a:t>ser</a:t>
            </a:r>
            <a:r>
              <a:rPr lang="en-US" dirty="0">
                <a:latin typeface="Book Antiqua" panose="02040602050305030304" pitchFamily="18" charset="0"/>
              </a:rPr>
              <a:t> y con la </a:t>
            </a:r>
            <a:r>
              <a:rPr lang="en-US" dirty="0" err="1">
                <a:latin typeface="Book Antiqua" panose="02040602050305030304" pitchFamily="18" charset="0"/>
              </a:rPr>
              <a:t>tierra</a:t>
            </a:r>
            <a:r>
              <a:rPr lang="en-US" dirty="0">
                <a:latin typeface="Book Antiqua" panose="02040602050305030304" pitchFamily="18" charset="0"/>
              </a:rPr>
              <a:t> y con el </a:t>
            </a:r>
            <a:r>
              <a:rPr lang="en-US" dirty="0" err="1">
                <a:latin typeface="Book Antiqua" panose="02040602050305030304" pitchFamily="18" charset="0"/>
              </a:rPr>
              <a:t>cielo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con lo </a:t>
            </a:r>
            <a:r>
              <a:rPr lang="en-US" dirty="0" err="1">
                <a:latin typeface="Book Antiqua" panose="02040602050305030304" pitchFamily="18" charset="0"/>
              </a:rPr>
              <a:t>claro</a:t>
            </a:r>
            <a:r>
              <a:rPr lang="en-US" dirty="0">
                <a:latin typeface="Book Antiqua" panose="02040602050305030304" pitchFamily="18" charset="0"/>
              </a:rPr>
              <a:t> del sol y lo </a:t>
            </a:r>
            <a:r>
              <a:rPr lang="en-US" dirty="0" err="1">
                <a:latin typeface="Book Antiqua" panose="02040602050305030304" pitchFamily="18" charset="0"/>
              </a:rPr>
              <a:t>oscuro</a:t>
            </a:r>
            <a:r>
              <a:rPr lang="en-US" dirty="0">
                <a:latin typeface="Book Antiqua" panose="02040602050305030304" pitchFamily="18" charset="0"/>
              </a:rPr>
              <a:t> del </a:t>
            </a:r>
            <a:r>
              <a:rPr lang="en-US" dirty="0" err="1">
                <a:latin typeface="Book Antiqua" panose="02040602050305030304" pitchFamily="18" charset="0"/>
              </a:rPr>
              <a:t>lodo</a:t>
            </a:r>
            <a:r>
              <a:rPr lang="en-US" dirty="0">
                <a:latin typeface="Book Antiqua" panose="02040602050305030304" pitchFamily="18" charset="0"/>
              </a:rPr>
              <a:t>;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amar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por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toda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ciencia</a:t>
            </a:r>
            <a:r>
              <a:rPr lang="en-US" dirty="0">
                <a:latin typeface="Book Antiqua" panose="02040602050305030304" pitchFamily="18" charset="0"/>
              </a:rPr>
              <a:t> y </a:t>
            </a:r>
            <a:r>
              <a:rPr lang="en-US" dirty="0" err="1">
                <a:latin typeface="Book Antiqua" panose="02040602050305030304" pitchFamily="18" charset="0"/>
              </a:rPr>
              <a:t>amar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por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todo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anhelo</a:t>
            </a:r>
            <a:r>
              <a:rPr lang="en-US" dirty="0">
                <a:latin typeface="Book Antiqua" panose="02040602050305030304" pitchFamily="18" charset="0"/>
              </a:rPr>
              <a:t>.</a:t>
            </a:r>
            <a:endParaRPr lang="ru-RU" dirty="0">
              <a:latin typeface="Book Antiqua" panose="02040602050305030304" pitchFamily="18" charset="0"/>
            </a:endParaRPr>
          </a:p>
          <a:p>
            <a:pPr marL="0" indent="0" fontAlgn="base">
              <a:buNone/>
            </a:pPr>
            <a:r>
              <a:rPr lang="en-US" dirty="0">
                <a:latin typeface="Book Antiqua" panose="02040602050305030304" pitchFamily="18" charset="0"/>
              </a:rPr>
              <a:t>Y </a:t>
            </a:r>
            <a:r>
              <a:rPr lang="en-US" dirty="0" err="1">
                <a:latin typeface="Book Antiqua" panose="02040602050305030304" pitchFamily="18" charset="0"/>
              </a:rPr>
              <a:t>cuando</a:t>
            </a:r>
            <a:r>
              <a:rPr lang="en-US" dirty="0">
                <a:latin typeface="Book Antiqua" panose="02040602050305030304" pitchFamily="18" charset="0"/>
              </a:rPr>
              <a:t> la </a:t>
            </a:r>
            <a:r>
              <a:rPr lang="en-US" dirty="0" err="1">
                <a:latin typeface="Book Antiqua" panose="02040602050305030304" pitchFamily="18" charset="0"/>
              </a:rPr>
              <a:t>montaña</a:t>
            </a:r>
            <a:r>
              <a:rPr lang="en-US" dirty="0">
                <a:latin typeface="Book Antiqua" panose="02040602050305030304" pitchFamily="18" charset="0"/>
              </a:rPr>
              <a:t> de la </a:t>
            </a:r>
            <a:r>
              <a:rPr lang="en-US" dirty="0" err="1">
                <a:latin typeface="Book Antiqua" panose="02040602050305030304" pitchFamily="18" charset="0"/>
              </a:rPr>
              <a:t>vida</a:t>
            </a:r>
            <a:r>
              <a:rPr lang="en-US" dirty="0">
                <a:latin typeface="Book Antiqua" panose="02040602050305030304" pitchFamily="18" charset="0"/>
              </a:rPr>
              <a:t/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nos</a:t>
            </a:r>
            <a:r>
              <a:rPr lang="en-US" dirty="0">
                <a:latin typeface="Book Antiqua" panose="02040602050305030304" pitchFamily="18" charset="0"/>
              </a:rPr>
              <a:t> sea dura y </a:t>
            </a:r>
            <a:r>
              <a:rPr lang="en-US" dirty="0" err="1">
                <a:latin typeface="Book Antiqua" panose="02040602050305030304" pitchFamily="18" charset="0"/>
              </a:rPr>
              <a:t>larga</a:t>
            </a:r>
            <a:r>
              <a:rPr lang="en-US" dirty="0">
                <a:latin typeface="Book Antiqua" panose="02040602050305030304" pitchFamily="18" charset="0"/>
              </a:rPr>
              <a:t> y </a:t>
            </a:r>
            <a:r>
              <a:rPr lang="en-US" dirty="0" err="1">
                <a:latin typeface="Book Antiqua" panose="02040602050305030304" pitchFamily="18" charset="0"/>
              </a:rPr>
              <a:t>alta</a:t>
            </a:r>
            <a:r>
              <a:rPr lang="en-US" dirty="0">
                <a:latin typeface="Book Antiqua" panose="02040602050305030304" pitchFamily="18" charset="0"/>
              </a:rPr>
              <a:t> y </a:t>
            </a:r>
            <a:r>
              <a:rPr lang="en-US" dirty="0" err="1">
                <a:latin typeface="Book Antiqua" panose="02040602050305030304" pitchFamily="18" charset="0"/>
              </a:rPr>
              <a:t>llena</a:t>
            </a:r>
            <a:r>
              <a:rPr lang="en-US" dirty="0">
                <a:latin typeface="Book Antiqua" panose="02040602050305030304" pitchFamily="18" charset="0"/>
              </a:rPr>
              <a:t> de </a:t>
            </a:r>
            <a:r>
              <a:rPr lang="en-US" dirty="0" err="1">
                <a:latin typeface="Book Antiqua" panose="02040602050305030304" pitchFamily="18" charset="0"/>
              </a:rPr>
              <a:t>abismos</a:t>
            </a:r>
            <a:r>
              <a:rPr lang="en-US" dirty="0">
                <a:latin typeface="Book Antiqua" panose="02040602050305030304" pitchFamily="18" charset="0"/>
              </a:rPr>
              <a:t>,</a:t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 err="1">
                <a:latin typeface="Book Antiqua" panose="02040602050305030304" pitchFamily="18" charset="0"/>
              </a:rPr>
              <a:t>amar</a:t>
            </a:r>
            <a:r>
              <a:rPr lang="en-US" dirty="0">
                <a:latin typeface="Book Antiqua" panose="02040602050305030304" pitchFamily="18" charset="0"/>
              </a:rPr>
              <a:t> la </a:t>
            </a:r>
            <a:r>
              <a:rPr lang="en-US" dirty="0" err="1">
                <a:latin typeface="Book Antiqua" panose="02040602050305030304" pitchFamily="18" charset="0"/>
              </a:rPr>
              <a:t>inmensidad</a:t>
            </a:r>
            <a:r>
              <a:rPr lang="en-US" dirty="0">
                <a:latin typeface="Book Antiqua" panose="02040602050305030304" pitchFamily="18" charset="0"/>
              </a:rPr>
              <a:t> que </a:t>
            </a:r>
            <a:r>
              <a:rPr lang="en-US" dirty="0" err="1">
                <a:latin typeface="Book Antiqua" panose="02040602050305030304" pitchFamily="18" charset="0"/>
              </a:rPr>
              <a:t>es</a:t>
            </a:r>
            <a:r>
              <a:rPr lang="en-US" dirty="0">
                <a:latin typeface="Book Antiqua" panose="02040602050305030304" pitchFamily="18" charset="0"/>
              </a:rPr>
              <a:t> de </a:t>
            </a:r>
            <a:r>
              <a:rPr lang="en-US" dirty="0" err="1">
                <a:latin typeface="Book Antiqua" panose="02040602050305030304" pitchFamily="18" charset="0"/>
              </a:rPr>
              <a:t>amor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encendida</a:t>
            </a:r>
            <a:r>
              <a:rPr lang="en-US" dirty="0">
                <a:latin typeface="Book Antiqua" panose="02040602050305030304" pitchFamily="18" charset="0"/>
              </a:rPr>
              <a:t/>
            </a:r>
            <a:br>
              <a:rPr lang="en-US" dirty="0">
                <a:latin typeface="Book Antiqua" panose="02040602050305030304" pitchFamily="18" charset="0"/>
              </a:rPr>
            </a:br>
            <a:r>
              <a:rPr lang="en-US" dirty="0">
                <a:latin typeface="Book Antiqua" panose="02040602050305030304" pitchFamily="18" charset="0"/>
              </a:rPr>
              <a:t>¡y </a:t>
            </a:r>
            <a:r>
              <a:rPr lang="en-US" dirty="0" err="1">
                <a:latin typeface="Book Antiqua" panose="02040602050305030304" pitchFamily="18" charset="0"/>
              </a:rPr>
              <a:t>arder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en</a:t>
            </a:r>
            <a:r>
              <a:rPr lang="en-US" dirty="0">
                <a:latin typeface="Book Antiqua" panose="02040602050305030304" pitchFamily="18" charset="0"/>
              </a:rPr>
              <a:t> la </a:t>
            </a:r>
            <a:r>
              <a:rPr lang="en-US" dirty="0" err="1">
                <a:latin typeface="Book Antiqua" panose="02040602050305030304" pitchFamily="18" charset="0"/>
              </a:rPr>
              <a:t>fusión</a:t>
            </a:r>
            <a:r>
              <a:rPr lang="en-US" dirty="0">
                <a:latin typeface="Book Antiqua" panose="02040602050305030304" pitchFamily="18" charset="0"/>
              </a:rPr>
              <a:t> de </a:t>
            </a:r>
            <a:r>
              <a:rPr lang="en-US" dirty="0" err="1">
                <a:latin typeface="Book Antiqua" panose="02040602050305030304" pitchFamily="18" charset="0"/>
              </a:rPr>
              <a:t>nuestros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pechos</a:t>
            </a:r>
            <a:r>
              <a:rPr lang="en-US" dirty="0">
                <a:latin typeface="Book Antiqua" panose="02040602050305030304" pitchFamily="18" charset="0"/>
              </a:rPr>
              <a:t> </a:t>
            </a:r>
            <a:r>
              <a:rPr lang="en-US" dirty="0" err="1">
                <a:latin typeface="Book Antiqua" panose="02040602050305030304" pitchFamily="18" charset="0"/>
              </a:rPr>
              <a:t>mismos</a:t>
            </a:r>
            <a:r>
              <a:rPr lang="en-US" dirty="0">
                <a:latin typeface="Book Antiqua" panose="02040602050305030304" pitchFamily="18" charset="0"/>
              </a:rPr>
              <a:t>!</a:t>
            </a:r>
            <a:endParaRPr lang="ru-RU" dirty="0">
              <a:latin typeface="Book Antiqua" panose="0204060205030503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3" y="1123837"/>
            <a:ext cx="3250954" cy="4872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3425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амка">
  <a:themeElements>
    <a:clrScheme name="Рам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Рамка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мка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35</TotalTime>
  <Words>226</Words>
  <Application>Microsoft Office PowerPoint</Application>
  <PresentationFormat>Широкоэкранный</PresentationFormat>
  <Paragraphs>18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Book Antiqua</vt:lpstr>
      <vt:lpstr>Corbel</vt:lpstr>
      <vt:lpstr>Wingdings 2</vt:lpstr>
      <vt:lpstr>Рамка</vt:lpstr>
      <vt:lpstr>ПРЕЗЕНТАЦІЯ КУРСУ   «ЛІТЕРАТУРА ІСПАНІЇ»</vt:lpstr>
      <vt:lpstr>¿Qué es poesía?, dices, mientras clavas en mi pupila tu pupila azul, ¡Qué es poesía! ¿Y tú me lo preguntas? Poesía… eres tú.   (Gustavo Adolfo Bécquer, Rima XXI)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КУРСУ   «ЛІТЕРАТУРА ІСПАНІЇ»</dc:title>
  <dc:creator>Olga Sverdlova</dc:creator>
  <cp:lastModifiedBy>Olga Sverdlova</cp:lastModifiedBy>
  <cp:revision>4</cp:revision>
  <dcterms:created xsi:type="dcterms:W3CDTF">2020-06-01T18:04:11Z</dcterms:created>
  <dcterms:modified xsi:type="dcterms:W3CDTF">2020-06-01T18:39:28Z</dcterms:modified>
</cp:coreProperties>
</file>